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8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96" r:id="rId23"/>
    <p:sldId id="276" r:id="rId24"/>
    <p:sldId id="277" r:id="rId25"/>
    <p:sldId id="278" r:id="rId26"/>
    <p:sldId id="297" r:id="rId27"/>
    <p:sldId id="279" r:id="rId28"/>
    <p:sldId id="298" r:id="rId29"/>
    <p:sldId id="280" r:id="rId30"/>
    <p:sldId id="281" r:id="rId31"/>
    <p:sldId id="282" r:id="rId32"/>
    <p:sldId id="283" r:id="rId33"/>
    <p:sldId id="284" r:id="rId34"/>
    <p:sldId id="293" r:id="rId35"/>
    <p:sldId id="285" r:id="rId36"/>
    <p:sldId id="287" r:id="rId37"/>
    <p:sldId id="288" r:id="rId38"/>
    <p:sldId id="290" r:id="rId39"/>
    <p:sldId id="291" r:id="rId40"/>
    <p:sldId id="292" r:id="rId41"/>
    <p:sldId id="294" r:id="rId42"/>
    <p:sldId id="295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1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C2E230-D9A3-412A-9995-FD163BC92478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E3281FE-859D-495E-8FDE-674557F8BB97}">
      <dgm:prSet custT="1"/>
      <dgm:spPr>
        <a:solidFill>
          <a:srgbClr val="92D050"/>
        </a:solidFill>
      </dgm:spPr>
      <dgm:t>
        <a:bodyPr/>
        <a:lstStyle/>
        <a:p>
          <a:r>
            <a: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Fulminant: &lt; 2 weeks.</a:t>
          </a:r>
          <a:endParaRPr lang="ar-EG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DB9C94-0C0E-4438-863A-5B771ABAA6A0}" type="parTrans" cxnId="{1CF4314E-2DFC-4BC7-9F43-4B2DFB9AE1D8}">
      <dgm:prSet/>
      <dgm:spPr/>
      <dgm:t>
        <a:bodyPr/>
        <a:lstStyle/>
        <a:p>
          <a:endParaRPr lang="en-US" sz="2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9631EAF-7318-4266-AB36-1D54182CFCEA}" type="sibTrans" cxnId="{1CF4314E-2DFC-4BC7-9F43-4B2DFB9AE1D8}">
      <dgm:prSet/>
      <dgm:spPr/>
      <dgm:t>
        <a:bodyPr/>
        <a:lstStyle/>
        <a:p>
          <a:endParaRPr lang="en-US" sz="2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5EA0F4-3DB2-4439-B65B-8354C13E5E8E}">
      <dgm:prSet custT="1"/>
      <dgm:spPr>
        <a:solidFill>
          <a:srgbClr val="92D050"/>
        </a:solidFill>
      </dgm:spPr>
      <dgm:t>
        <a:bodyPr/>
        <a:lstStyle/>
        <a:p>
          <a:r>
            <a:rPr lang="en-US" sz="24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Subfulminant</a:t>
          </a:r>
          <a:r>
            <a: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 2 – 8 weeks.</a:t>
          </a:r>
          <a:endParaRPr lang="ar-EG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F41E00-7380-49B8-B4E7-83E25253AF45}" type="parTrans" cxnId="{3CD76C37-13A6-4A0C-830B-FBF1B809AB6A}">
      <dgm:prSet/>
      <dgm:spPr/>
      <dgm:t>
        <a:bodyPr/>
        <a:lstStyle/>
        <a:p>
          <a:endParaRPr lang="en-US" sz="2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0AF0526-4684-446D-921C-50D2DD2AE6C0}" type="sibTrans" cxnId="{3CD76C37-13A6-4A0C-830B-FBF1B809AB6A}">
      <dgm:prSet/>
      <dgm:spPr/>
      <dgm:t>
        <a:bodyPr/>
        <a:lstStyle/>
        <a:p>
          <a:endParaRPr lang="en-US" sz="2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4F66A0-A5A4-4C97-8881-81A1EE668EEA}">
      <dgm:prSet custT="1"/>
      <dgm:spPr>
        <a:solidFill>
          <a:srgbClr val="92D050"/>
        </a:solidFill>
      </dgm:spPr>
      <dgm:t>
        <a:bodyPr/>
        <a:lstStyle/>
        <a:p>
          <a:r>
            <a: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Late-onset: 8 – 24 weeks</a:t>
          </a:r>
          <a:endParaRPr lang="ar-EG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019BD1-4D7F-4ACA-8A0F-3FB405A574EF}" type="parTrans" cxnId="{FD60F242-A060-4A93-BDE7-868B4CF73561}">
      <dgm:prSet/>
      <dgm:spPr/>
      <dgm:t>
        <a:bodyPr/>
        <a:lstStyle/>
        <a:p>
          <a:endParaRPr lang="en-US" sz="2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0EA5FB-6C22-48DB-ADAA-4D95A4ED6C55}" type="sibTrans" cxnId="{FD60F242-A060-4A93-BDE7-868B4CF73561}">
      <dgm:prSet/>
      <dgm:spPr/>
      <dgm:t>
        <a:bodyPr/>
        <a:lstStyle/>
        <a:p>
          <a:endParaRPr lang="en-US" sz="2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99C996-ED1B-46BD-9CA5-89E524EF359D}" type="pres">
      <dgm:prSet presAssocID="{7DC2E230-D9A3-412A-9995-FD163BC92478}" presName="linear" presStyleCnt="0">
        <dgm:presLayoutVars>
          <dgm:animLvl val="lvl"/>
          <dgm:resizeHandles val="exact"/>
        </dgm:presLayoutVars>
      </dgm:prSet>
      <dgm:spPr/>
    </dgm:pt>
    <dgm:pt modelId="{61A61A62-F1DB-4208-8DD4-E175A8294278}" type="pres">
      <dgm:prSet presAssocID="{CE3281FE-859D-495E-8FDE-674557F8BB9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77AA8CB-5FCE-4D22-ACA6-661186F387C1}" type="pres">
      <dgm:prSet presAssocID="{F9631EAF-7318-4266-AB36-1D54182CFCEA}" presName="spacer" presStyleCnt="0"/>
      <dgm:spPr/>
    </dgm:pt>
    <dgm:pt modelId="{B7F650BE-C53B-4EE3-8C63-9B5A034C9F5F}" type="pres">
      <dgm:prSet presAssocID="{E75EA0F4-3DB2-4439-B65B-8354C13E5E8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08984B2-6E4F-45E0-9B78-D4D5098E865E}" type="pres">
      <dgm:prSet presAssocID="{30AF0526-4684-446D-921C-50D2DD2AE6C0}" presName="spacer" presStyleCnt="0"/>
      <dgm:spPr/>
    </dgm:pt>
    <dgm:pt modelId="{7B5D2015-4CF9-4171-9402-3C58FA9D1815}" type="pres">
      <dgm:prSet presAssocID="{8C4F66A0-A5A4-4C97-8881-81A1EE668EE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D833E06-970C-4E98-A510-F6656BCC0D4F}" type="presOf" srcId="{E75EA0F4-3DB2-4439-B65B-8354C13E5E8E}" destId="{B7F650BE-C53B-4EE3-8C63-9B5A034C9F5F}" srcOrd="0" destOrd="0" presId="urn:microsoft.com/office/officeart/2005/8/layout/vList2"/>
    <dgm:cxn modelId="{C8023F26-463E-40B5-80CD-293C39557F1A}" type="presOf" srcId="{8C4F66A0-A5A4-4C97-8881-81A1EE668EEA}" destId="{7B5D2015-4CF9-4171-9402-3C58FA9D1815}" srcOrd="0" destOrd="0" presId="urn:microsoft.com/office/officeart/2005/8/layout/vList2"/>
    <dgm:cxn modelId="{3CD76C37-13A6-4A0C-830B-FBF1B809AB6A}" srcId="{7DC2E230-D9A3-412A-9995-FD163BC92478}" destId="{E75EA0F4-3DB2-4439-B65B-8354C13E5E8E}" srcOrd="1" destOrd="0" parTransId="{83F41E00-7380-49B8-B4E7-83E25253AF45}" sibTransId="{30AF0526-4684-446D-921C-50D2DD2AE6C0}"/>
    <dgm:cxn modelId="{FD60F242-A060-4A93-BDE7-868B4CF73561}" srcId="{7DC2E230-D9A3-412A-9995-FD163BC92478}" destId="{8C4F66A0-A5A4-4C97-8881-81A1EE668EEA}" srcOrd="2" destOrd="0" parTransId="{9D019BD1-4D7F-4ACA-8A0F-3FB405A574EF}" sibTransId="{410EA5FB-6C22-48DB-ADAA-4D95A4ED6C55}"/>
    <dgm:cxn modelId="{73FE1C4B-D88F-45A1-A7F0-1500D032DE3B}" type="presOf" srcId="{7DC2E230-D9A3-412A-9995-FD163BC92478}" destId="{8399C996-ED1B-46BD-9CA5-89E524EF359D}" srcOrd="0" destOrd="0" presId="urn:microsoft.com/office/officeart/2005/8/layout/vList2"/>
    <dgm:cxn modelId="{1CF4314E-2DFC-4BC7-9F43-4B2DFB9AE1D8}" srcId="{7DC2E230-D9A3-412A-9995-FD163BC92478}" destId="{CE3281FE-859D-495E-8FDE-674557F8BB97}" srcOrd="0" destOrd="0" parTransId="{08DB9C94-0C0E-4438-863A-5B771ABAA6A0}" sibTransId="{F9631EAF-7318-4266-AB36-1D54182CFCEA}"/>
    <dgm:cxn modelId="{1FAF32F4-C892-496F-A2D6-D4630AF7F6C8}" type="presOf" srcId="{CE3281FE-859D-495E-8FDE-674557F8BB97}" destId="{61A61A62-F1DB-4208-8DD4-E175A8294278}" srcOrd="0" destOrd="0" presId="urn:microsoft.com/office/officeart/2005/8/layout/vList2"/>
    <dgm:cxn modelId="{114BF56A-EF76-4FBF-B5DB-78BA50F768D8}" type="presParOf" srcId="{8399C996-ED1B-46BD-9CA5-89E524EF359D}" destId="{61A61A62-F1DB-4208-8DD4-E175A8294278}" srcOrd="0" destOrd="0" presId="urn:microsoft.com/office/officeart/2005/8/layout/vList2"/>
    <dgm:cxn modelId="{15D0CD4C-EC62-4E85-A475-4A7E7FD84C68}" type="presParOf" srcId="{8399C996-ED1B-46BD-9CA5-89E524EF359D}" destId="{377AA8CB-5FCE-4D22-ACA6-661186F387C1}" srcOrd="1" destOrd="0" presId="urn:microsoft.com/office/officeart/2005/8/layout/vList2"/>
    <dgm:cxn modelId="{7F219576-377F-4342-882A-9E4F97860500}" type="presParOf" srcId="{8399C996-ED1B-46BD-9CA5-89E524EF359D}" destId="{B7F650BE-C53B-4EE3-8C63-9B5A034C9F5F}" srcOrd="2" destOrd="0" presId="urn:microsoft.com/office/officeart/2005/8/layout/vList2"/>
    <dgm:cxn modelId="{53EBAE24-05B5-47A7-B9FB-494309B883B8}" type="presParOf" srcId="{8399C996-ED1B-46BD-9CA5-89E524EF359D}" destId="{C08984B2-6E4F-45E0-9B78-D4D5098E865E}" srcOrd="3" destOrd="0" presId="urn:microsoft.com/office/officeart/2005/8/layout/vList2"/>
    <dgm:cxn modelId="{ED300143-766A-48A2-B675-CAD4F61E1B55}" type="presParOf" srcId="{8399C996-ED1B-46BD-9CA5-89E524EF359D}" destId="{7B5D2015-4CF9-4171-9402-3C58FA9D181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7CB161-D383-4224-A123-2DD20F9924B1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653DAE-B450-4F28-A6FE-71E9DE8BE255}">
      <dgm:prSet custT="1"/>
      <dgm:spPr/>
      <dgm:t>
        <a:bodyPr/>
        <a:lstStyle/>
        <a:p>
          <a:r>
            <a: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Hyperacute: 0 – 7 days.</a:t>
          </a:r>
          <a:endParaRPr lang="ar-EG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98E1F4-A587-40D2-A8E6-32E19C04C989}" type="parTrans" cxnId="{B8C78526-9488-43D7-86BA-EC21356A4F78}">
      <dgm:prSet/>
      <dgm:spPr/>
      <dgm:t>
        <a:bodyPr/>
        <a:lstStyle/>
        <a:p>
          <a:endParaRPr lang="en-US" sz="2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681721-B901-4C60-95BB-A5308337F47C}" type="sibTrans" cxnId="{B8C78526-9488-43D7-86BA-EC21356A4F78}">
      <dgm:prSet/>
      <dgm:spPr/>
      <dgm:t>
        <a:bodyPr/>
        <a:lstStyle/>
        <a:p>
          <a:endParaRPr lang="en-US" sz="2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EBCABA-3FC1-445D-9258-D48DB10FD255}">
      <dgm:prSet custT="1"/>
      <dgm:spPr/>
      <dgm:t>
        <a:bodyPr/>
        <a:lstStyle/>
        <a:p>
          <a:r>
            <a:rPr lang="en-US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/>
              <a:ea typeface="+mn-ea"/>
              <a:cs typeface="+mn-cs"/>
            </a:rPr>
            <a:t>Acute: 8 – 28 days.</a:t>
          </a:r>
          <a:endParaRPr lang="ar-EG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/>
            <a:ea typeface="+mn-ea"/>
            <a:cs typeface="+mn-cs"/>
          </a:endParaRPr>
        </a:p>
      </dgm:t>
    </dgm:pt>
    <dgm:pt modelId="{10620A1D-E73D-4DDB-97F9-41CC196EFE21}" type="parTrans" cxnId="{70FC5086-78D5-4007-A45A-4DC941E30EF9}">
      <dgm:prSet/>
      <dgm:spPr/>
      <dgm:t>
        <a:bodyPr/>
        <a:lstStyle/>
        <a:p>
          <a:endParaRPr lang="en-US" sz="2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7DBA14-ADBE-4BF2-8EC9-EC99456B4176}" type="sibTrans" cxnId="{70FC5086-78D5-4007-A45A-4DC941E30EF9}">
      <dgm:prSet/>
      <dgm:spPr/>
      <dgm:t>
        <a:bodyPr/>
        <a:lstStyle/>
        <a:p>
          <a:endParaRPr lang="en-US" sz="2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A4995DB-2F9C-449D-80E3-8C85A3BE2B4A}">
      <dgm:prSet custT="1"/>
      <dgm:spPr/>
      <dgm:t>
        <a:bodyPr/>
        <a:lstStyle/>
        <a:p>
          <a:r>
            <a:rPr lang="en-US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/>
              <a:ea typeface="+mn-ea"/>
              <a:cs typeface="+mn-cs"/>
            </a:rPr>
            <a:t>Subacute: 29 days – 12 weeks.</a:t>
          </a:r>
          <a:endParaRPr lang="ar-EG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/>
            <a:ea typeface="+mn-ea"/>
            <a:cs typeface="+mn-cs"/>
          </a:endParaRPr>
        </a:p>
      </dgm:t>
    </dgm:pt>
    <dgm:pt modelId="{C6462AEE-38A1-450C-902F-C98F0270746B}" type="parTrans" cxnId="{D2E2188F-B7E7-430D-ABFF-78FD1252299A}">
      <dgm:prSet/>
      <dgm:spPr/>
      <dgm:t>
        <a:bodyPr/>
        <a:lstStyle/>
        <a:p>
          <a:endParaRPr lang="en-US" sz="2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36D740-EDA3-41F9-949A-9E80990D83C2}" type="sibTrans" cxnId="{D2E2188F-B7E7-430D-ABFF-78FD1252299A}">
      <dgm:prSet/>
      <dgm:spPr/>
      <dgm:t>
        <a:bodyPr/>
        <a:lstStyle/>
        <a:p>
          <a:endParaRPr lang="en-US" sz="2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DA58A7-6915-47F8-933F-7C5B613F2207}" type="pres">
      <dgm:prSet presAssocID="{A17CB161-D383-4224-A123-2DD20F9924B1}" presName="linear" presStyleCnt="0">
        <dgm:presLayoutVars>
          <dgm:animLvl val="lvl"/>
          <dgm:resizeHandles val="exact"/>
        </dgm:presLayoutVars>
      </dgm:prSet>
      <dgm:spPr/>
    </dgm:pt>
    <dgm:pt modelId="{16CC3603-4185-4781-A329-9A5A2817E61D}" type="pres">
      <dgm:prSet presAssocID="{55653DAE-B450-4F28-A6FE-71E9DE8BE255}" presName="parentText" presStyleLbl="node1" presStyleIdx="0" presStyleCnt="3" custScaleX="100529" custLinFactY="-4054" custLinFactNeighborX="-10001" custLinFactNeighborY="-100000">
        <dgm:presLayoutVars>
          <dgm:chMax val="0"/>
          <dgm:bulletEnabled val="1"/>
        </dgm:presLayoutVars>
      </dgm:prSet>
      <dgm:spPr/>
    </dgm:pt>
    <dgm:pt modelId="{2F9B2AFA-1F74-4B25-AA4E-F169E16EB138}" type="pres">
      <dgm:prSet presAssocID="{DC681721-B901-4C60-95BB-A5308337F47C}" presName="spacer" presStyleCnt="0"/>
      <dgm:spPr/>
    </dgm:pt>
    <dgm:pt modelId="{D5C7BA6C-3B65-4847-BED2-FB14CB745C0D}" type="pres">
      <dgm:prSet presAssocID="{34EBCABA-3FC1-445D-9258-D48DB10FD25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3D3F9BD-276D-45D7-807F-6D153A3C5608}" type="pres">
      <dgm:prSet presAssocID="{F67DBA14-ADBE-4BF2-8EC9-EC99456B4176}" presName="spacer" presStyleCnt="0"/>
      <dgm:spPr/>
    </dgm:pt>
    <dgm:pt modelId="{33D259CA-1027-41BC-A898-72E604F22E4D}" type="pres">
      <dgm:prSet presAssocID="{0A4995DB-2F9C-449D-80E3-8C85A3BE2B4A}" presName="parentText" presStyleLbl="node1" presStyleIdx="2" presStyleCnt="3" custLinFactNeighborX="-2804" custLinFactNeighborY="8063">
        <dgm:presLayoutVars>
          <dgm:chMax val="0"/>
          <dgm:bulletEnabled val="1"/>
        </dgm:presLayoutVars>
      </dgm:prSet>
      <dgm:spPr/>
    </dgm:pt>
  </dgm:ptLst>
  <dgm:cxnLst>
    <dgm:cxn modelId="{B8C78526-9488-43D7-86BA-EC21356A4F78}" srcId="{A17CB161-D383-4224-A123-2DD20F9924B1}" destId="{55653DAE-B450-4F28-A6FE-71E9DE8BE255}" srcOrd="0" destOrd="0" parTransId="{9598E1F4-A587-40D2-A8E6-32E19C04C989}" sibTransId="{DC681721-B901-4C60-95BB-A5308337F47C}"/>
    <dgm:cxn modelId="{FF434A67-936B-4240-906A-C11DF73F4387}" type="presOf" srcId="{A17CB161-D383-4224-A123-2DD20F9924B1}" destId="{54DA58A7-6915-47F8-933F-7C5B613F2207}" srcOrd="0" destOrd="0" presId="urn:microsoft.com/office/officeart/2005/8/layout/vList2"/>
    <dgm:cxn modelId="{70FC5086-78D5-4007-A45A-4DC941E30EF9}" srcId="{A17CB161-D383-4224-A123-2DD20F9924B1}" destId="{34EBCABA-3FC1-445D-9258-D48DB10FD255}" srcOrd="1" destOrd="0" parTransId="{10620A1D-E73D-4DDB-97F9-41CC196EFE21}" sibTransId="{F67DBA14-ADBE-4BF2-8EC9-EC99456B4176}"/>
    <dgm:cxn modelId="{736EF28E-7BF4-43F2-BB16-46802B328B6F}" type="presOf" srcId="{55653DAE-B450-4F28-A6FE-71E9DE8BE255}" destId="{16CC3603-4185-4781-A329-9A5A2817E61D}" srcOrd="0" destOrd="0" presId="urn:microsoft.com/office/officeart/2005/8/layout/vList2"/>
    <dgm:cxn modelId="{D2E2188F-B7E7-430D-ABFF-78FD1252299A}" srcId="{A17CB161-D383-4224-A123-2DD20F9924B1}" destId="{0A4995DB-2F9C-449D-80E3-8C85A3BE2B4A}" srcOrd="2" destOrd="0" parTransId="{C6462AEE-38A1-450C-902F-C98F0270746B}" sibTransId="{4136D740-EDA3-41F9-949A-9E80990D83C2}"/>
    <dgm:cxn modelId="{E5B166B1-D4AD-4205-82B9-73A64544CD98}" type="presOf" srcId="{0A4995DB-2F9C-449D-80E3-8C85A3BE2B4A}" destId="{33D259CA-1027-41BC-A898-72E604F22E4D}" srcOrd="0" destOrd="0" presId="urn:microsoft.com/office/officeart/2005/8/layout/vList2"/>
    <dgm:cxn modelId="{5E74D7D6-C4FA-456B-BA40-5F1080E6944F}" type="presOf" srcId="{34EBCABA-3FC1-445D-9258-D48DB10FD255}" destId="{D5C7BA6C-3B65-4847-BED2-FB14CB745C0D}" srcOrd="0" destOrd="0" presId="urn:microsoft.com/office/officeart/2005/8/layout/vList2"/>
    <dgm:cxn modelId="{DCBC7320-B0B3-4927-9832-C6D86686D5CF}" type="presParOf" srcId="{54DA58A7-6915-47F8-933F-7C5B613F2207}" destId="{16CC3603-4185-4781-A329-9A5A2817E61D}" srcOrd="0" destOrd="0" presId="urn:microsoft.com/office/officeart/2005/8/layout/vList2"/>
    <dgm:cxn modelId="{0E51408A-A4D8-4E6C-9343-DB3E5E4458DA}" type="presParOf" srcId="{54DA58A7-6915-47F8-933F-7C5B613F2207}" destId="{2F9B2AFA-1F74-4B25-AA4E-F169E16EB138}" srcOrd="1" destOrd="0" presId="urn:microsoft.com/office/officeart/2005/8/layout/vList2"/>
    <dgm:cxn modelId="{7931D114-9182-49CF-895D-23529BDAD229}" type="presParOf" srcId="{54DA58A7-6915-47F8-933F-7C5B613F2207}" destId="{D5C7BA6C-3B65-4847-BED2-FB14CB745C0D}" srcOrd="2" destOrd="0" presId="urn:microsoft.com/office/officeart/2005/8/layout/vList2"/>
    <dgm:cxn modelId="{83CDE53B-8892-49CD-B5D5-1286B036AB4F}" type="presParOf" srcId="{54DA58A7-6915-47F8-933F-7C5B613F2207}" destId="{73D3F9BD-276D-45D7-807F-6D153A3C5608}" srcOrd="3" destOrd="0" presId="urn:microsoft.com/office/officeart/2005/8/layout/vList2"/>
    <dgm:cxn modelId="{07A5B07F-0996-4B30-B63D-609EFB2D5DCA}" type="presParOf" srcId="{54DA58A7-6915-47F8-933F-7C5B613F2207}" destId="{33D259CA-1027-41BC-A898-72E604F22E4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A61A62-F1DB-4208-8DD4-E175A8294278}">
      <dsp:nvSpPr>
        <dsp:cNvPr id="0" name=""/>
        <dsp:cNvSpPr/>
      </dsp:nvSpPr>
      <dsp:spPr>
        <a:xfrm>
          <a:off x="0" y="488"/>
          <a:ext cx="4822068" cy="438750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Fulminant: &lt; 2 weeks.</a:t>
          </a:r>
          <a:endParaRPr lang="ar-EG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418" y="21906"/>
        <a:ext cx="4779232" cy="395914"/>
      </dsp:txXfrm>
    </dsp:sp>
    <dsp:sp modelId="{B7F650BE-C53B-4EE3-8C63-9B5A034C9F5F}">
      <dsp:nvSpPr>
        <dsp:cNvPr id="0" name=""/>
        <dsp:cNvSpPr/>
      </dsp:nvSpPr>
      <dsp:spPr>
        <a:xfrm>
          <a:off x="0" y="450039"/>
          <a:ext cx="4822068" cy="438750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Subfulminant</a:t>
          </a:r>
          <a:r>
            <a:rPr lang="en-US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 2 – 8 weeks.</a:t>
          </a:r>
          <a:endParaRPr lang="ar-EG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418" y="471457"/>
        <a:ext cx="4779232" cy="395914"/>
      </dsp:txXfrm>
    </dsp:sp>
    <dsp:sp modelId="{7B5D2015-4CF9-4171-9402-3C58FA9D1815}">
      <dsp:nvSpPr>
        <dsp:cNvPr id="0" name=""/>
        <dsp:cNvSpPr/>
      </dsp:nvSpPr>
      <dsp:spPr>
        <a:xfrm>
          <a:off x="0" y="899589"/>
          <a:ext cx="4822068" cy="438750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Late-onset: 8 – 24 weeks</a:t>
          </a:r>
          <a:endParaRPr lang="ar-EG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418" y="921007"/>
        <a:ext cx="4779232" cy="3959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CC3603-4185-4781-A329-9A5A2817E61D}">
      <dsp:nvSpPr>
        <dsp:cNvPr id="0" name=""/>
        <dsp:cNvSpPr/>
      </dsp:nvSpPr>
      <dsp:spPr>
        <a:xfrm>
          <a:off x="0" y="0"/>
          <a:ext cx="4822068" cy="4384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Hyperacute: 0 – 7 days.</a:t>
          </a:r>
          <a:endParaRPr lang="ar-EG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404" y="21404"/>
        <a:ext cx="4779260" cy="395650"/>
      </dsp:txXfrm>
    </dsp:sp>
    <dsp:sp modelId="{D5C7BA6C-3B65-4847-BED2-FB14CB745C0D}">
      <dsp:nvSpPr>
        <dsp:cNvPr id="0" name=""/>
        <dsp:cNvSpPr/>
      </dsp:nvSpPr>
      <dsp:spPr>
        <a:xfrm>
          <a:off x="0" y="450184"/>
          <a:ext cx="4822068" cy="4384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/>
              <a:ea typeface="+mn-ea"/>
              <a:cs typeface="+mn-cs"/>
            </a:rPr>
            <a:t>Acute: 8 – 28 days.</a:t>
          </a:r>
          <a:endParaRPr lang="ar-EG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/>
            <a:ea typeface="+mn-ea"/>
            <a:cs typeface="+mn-cs"/>
          </a:endParaRPr>
        </a:p>
      </dsp:txBody>
      <dsp:txXfrm>
        <a:off x="21404" y="471588"/>
        <a:ext cx="4779260" cy="395650"/>
      </dsp:txXfrm>
    </dsp:sp>
    <dsp:sp modelId="{33D259CA-1027-41BC-A898-72E604F22E4D}">
      <dsp:nvSpPr>
        <dsp:cNvPr id="0" name=""/>
        <dsp:cNvSpPr/>
      </dsp:nvSpPr>
      <dsp:spPr>
        <a:xfrm>
          <a:off x="0" y="900369"/>
          <a:ext cx="4822068" cy="4384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/>
              <a:ea typeface="+mn-ea"/>
              <a:cs typeface="+mn-cs"/>
            </a:rPr>
            <a:t>Subacute: 29 days – 12 weeks.</a:t>
          </a:r>
          <a:endParaRPr lang="ar-EG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/>
            <a:ea typeface="+mn-ea"/>
            <a:cs typeface="+mn-cs"/>
          </a:endParaRPr>
        </a:p>
      </dsp:txBody>
      <dsp:txXfrm>
        <a:off x="21404" y="921773"/>
        <a:ext cx="4779260" cy="3956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78719284-F406-4EB4-87E5-C5F5E14D5ECD}" type="datetimeFigureOut">
              <a:rPr lang="ar-EG" smtClean="0"/>
              <a:t>02/04/1439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FD5F3265-4AA3-4855-A6DF-DB77AF9C255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7611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F3265-4AA3-4855-A6DF-DB77AF9C2557}" type="slidenum">
              <a:rPr lang="ar-EG" smtClean="0"/>
              <a:t>17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79091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0C55-595E-44C8-8965-942AB5DE1DD9}" type="datetimeFigureOut">
              <a:rPr lang="ar-EG" smtClean="0"/>
              <a:t>02/04/1439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87F4-00F0-4690-AE77-B8CF59FF131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6978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0C55-595E-44C8-8965-942AB5DE1DD9}" type="datetimeFigureOut">
              <a:rPr lang="ar-EG" smtClean="0"/>
              <a:t>02/04/1439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87F4-00F0-4690-AE77-B8CF59FF131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5844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0C55-595E-44C8-8965-942AB5DE1DD9}" type="datetimeFigureOut">
              <a:rPr lang="ar-EG" smtClean="0"/>
              <a:t>02/04/1439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87F4-00F0-4690-AE77-B8CF59FF131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32199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0C55-595E-44C8-8965-942AB5DE1DD9}" type="datetimeFigureOut">
              <a:rPr lang="ar-EG" smtClean="0"/>
              <a:t>02/04/1439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87F4-00F0-4690-AE77-B8CF59FF131E}" type="slidenum">
              <a:rPr lang="ar-EG" smtClean="0"/>
              <a:t>‹#›</a:t>
            </a:fld>
            <a:endParaRPr lang="ar-EG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9134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0C55-595E-44C8-8965-942AB5DE1DD9}" type="datetimeFigureOut">
              <a:rPr lang="ar-EG" smtClean="0"/>
              <a:t>02/04/1439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87F4-00F0-4690-AE77-B8CF59FF131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83370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0C55-595E-44C8-8965-942AB5DE1DD9}" type="datetimeFigureOut">
              <a:rPr lang="ar-EG" smtClean="0"/>
              <a:t>02/04/1439</a:t>
            </a:fld>
            <a:endParaRPr lang="ar-E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87F4-00F0-4690-AE77-B8CF59FF131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50689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0C55-595E-44C8-8965-942AB5DE1DD9}" type="datetimeFigureOut">
              <a:rPr lang="ar-EG" smtClean="0"/>
              <a:t>02/04/1439</a:t>
            </a:fld>
            <a:endParaRPr lang="ar-E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87F4-00F0-4690-AE77-B8CF59FF131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04312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0C55-595E-44C8-8965-942AB5DE1DD9}" type="datetimeFigureOut">
              <a:rPr lang="ar-EG" smtClean="0"/>
              <a:t>02/04/1439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87F4-00F0-4690-AE77-B8CF59FF131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890025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0C55-595E-44C8-8965-942AB5DE1DD9}" type="datetimeFigureOut">
              <a:rPr lang="ar-EG" smtClean="0"/>
              <a:t>02/04/1439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87F4-00F0-4690-AE77-B8CF59FF131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0967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0C55-595E-44C8-8965-942AB5DE1DD9}" type="datetimeFigureOut">
              <a:rPr lang="ar-EG" smtClean="0"/>
              <a:t>02/04/1439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87F4-00F0-4690-AE77-B8CF59FF131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7226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0C55-595E-44C8-8965-942AB5DE1DD9}" type="datetimeFigureOut">
              <a:rPr lang="ar-EG" smtClean="0"/>
              <a:t>02/04/1439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87F4-00F0-4690-AE77-B8CF59FF131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0333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0C55-595E-44C8-8965-942AB5DE1DD9}" type="datetimeFigureOut">
              <a:rPr lang="ar-EG" smtClean="0"/>
              <a:t>02/04/1439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87F4-00F0-4690-AE77-B8CF59FF131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2817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0C55-595E-44C8-8965-942AB5DE1DD9}" type="datetimeFigureOut">
              <a:rPr lang="ar-EG" smtClean="0"/>
              <a:t>02/04/1439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87F4-00F0-4690-AE77-B8CF59FF131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1796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0C55-595E-44C8-8965-942AB5DE1DD9}" type="datetimeFigureOut">
              <a:rPr lang="ar-EG" smtClean="0"/>
              <a:t>02/04/1439</a:t>
            </a:fld>
            <a:endParaRPr lang="ar-EG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87F4-00F0-4690-AE77-B8CF59FF131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1957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0C55-595E-44C8-8965-942AB5DE1DD9}" type="datetimeFigureOut">
              <a:rPr lang="ar-EG" smtClean="0"/>
              <a:t>02/04/1439</a:t>
            </a:fld>
            <a:endParaRPr lang="ar-EG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87F4-00F0-4690-AE77-B8CF59FF131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91457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0C55-595E-44C8-8965-942AB5DE1DD9}" type="datetimeFigureOut">
              <a:rPr lang="ar-EG" smtClean="0"/>
              <a:t>02/04/1439</a:t>
            </a:fld>
            <a:endParaRPr lang="ar-EG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87F4-00F0-4690-AE77-B8CF59FF131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03546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0C55-595E-44C8-8965-942AB5DE1DD9}" type="datetimeFigureOut">
              <a:rPr lang="ar-EG" smtClean="0"/>
              <a:t>02/04/1439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87F4-00F0-4690-AE77-B8CF59FF131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95762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8B70C55-595E-44C8-8965-942AB5DE1DD9}" type="datetimeFigureOut">
              <a:rPr lang="ar-EG" smtClean="0"/>
              <a:t>02/04/1439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387F4-00F0-4690-AE77-B8CF59FF131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690325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D3B15B-19AE-4729-A23D-0BBA0E7C8CD1}"/>
              </a:ext>
            </a:extLst>
          </p:cNvPr>
          <p:cNvSpPr txBox="1"/>
          <p:nvPr/>
        </p:nvSpPr>
        <p:spPr>
          <a:xfrm>
            <a:off x="329381" y="2767281"/>
            <a:ext cx="11533239" cy="1323439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en-US" sz="8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Liver Cell Failure (LCF)</a:t>
            </a:r>
            <a:endParaRPr lang="ar-EG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6897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BE9E33-9F38-48C0-8549-58B8D0B69F47}"/>
              </a:ext>
            </a:extLst>
          </p:cNvPr>
          <p:cNvSpPr txBox="1"/>
          <p:nvPr/>
        </p:nvSpPr>
        <p:spPr>
          <a:xfrm>
            <a:off x="323557" y="196947"/>
            <a:ext cx="11451102" cy="47551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3600" b="1" dirty="0">
                <a:solidFill>
                  <a:srgbClr val="FFFF00"/>
                </a:solidFill>
              </a:rPr>
              <a:t>Causes of chronic liver cell failure:</a:t>
            </a:r>
          </a:p>
          <a:p>
            <a:pPr algn="just"/>
            <a:r>
              <a:rPr lang="en-US" sz="3600" b="1" dirty="0">
                <a:solidFill>
                  <a:srgbClr val="FFFF00"/>
                </a:solidFill>
              </a:rPr>
              <a:t>(Causes of liver cirrhosis)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r>
              <a:rPr lang="en-US" sz="3200" dirty="0"/>
              <a:t>6) Primary sclerosing cholangitis (PSC).</a:t>
            </a:r>
          </a:p>
          <a:p>
            <a:r>
              <a:rPr lang="pt-BR" sz="3200" dirty="0"/>
              <a:t>7) Prolonged cholestasis.</a:t>
            </a:r>
          </a:p>
          <a:p>
            <a:r>
              <a:rPr lang="en-US" sz="3200" dirty="0"/>
              <a:t>8) Hepatic venous outflow block:</a:t>
            </a:r>
          </a:p>
          <a:p>
            <a:pPr indent="530225"/>
            <a:r>
              <a:rPr lang="en-US" sz="2800" dirty="0"/>
              <a:t>a) Budd-Chiari syndrome (BCS).</a:t>
            </a:r>
          </a:p>
          <a:p>
            <a:pPr indent="530225"/>
            <a:r>
              <a:rPr lang="en-US" sz="2800" dirty="0"/>
              <a:t>b) Heart failure.</a:t>
            </a:r>
          </a:p>
          <a:p>
            <a:r>
              <a:rPr lang="en-US" sz="3200" dirty="0"/>
              <a:t>9) Autoimmune hepatitis (AIH).</a:t>
            </a:r>
          </a:p>
          <a:p>
            <a:r>
              <a:rPr lang="en-US" sz="3200" dirty="0"/>
              <a:t>10) Toxins and drugs e.g. methotrexate, amiodarone.</a:t>
            </a:r>
          </a:p>
        </p:txBody>
      </p:sp>
    </p:spTree>
    <p:extLst>
      <p:ext uri="{BB962C8B-B14F-4D97-AF65-F5344CB8AC3E}">
        <p14:creationId xmlns:p14="http://schemas.microsoft.com/office/powerpoint/2010/main" val="2377702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D70DFB-ECED-43D0-B2A9-407E1DCCB51D}"/>
              </a:ext>
            </a:extLst>
          </p:cNvPr>
          <p:cNvSpPr txBox="1"/>
          <p:nvPr/>
        </p:nvSpPr>
        <p:spPr>
          <a:xfrm>
            <a:off x="323557" y="239150"/>
            <a:ext cx="11451102" cy="48474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Manifestations of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92D050"/>
                </a:solidFill>
              </a:rPr>
              <a:t>1) General health: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Weakness.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Wasting.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Easy fatigability.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Anorexia</a:t>
            </a:r>
          </a:p>
        </p:txBody>
      </p:sp>
    </p:spTree>
    <p:extLst>
      <p:ext uri="{BB962C8B-B14F-4D97-AF65-F5344CB8AC3E}">
        <p14:creationId xmlns:p14="http://schemas.microsoft.com/office/powerpoint/2010/main" val="4148200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E42867-6F11-442B-AF99-36D3706CA1F3}"/>
              </a:ext>
            </a:extLst>
          </p:cNvPr>
          <p:cNvSpPr txBox="1"/>
          <p:nvPr/>
        </p:nvSpPr>
        <p:spPr>
          <a:xfrm>
            <a:off x="323557" y="239150"/>
            <a:ext cx="11451102" cy="26314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Manifestations of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92D050"/>
                </a:solidFill>
              </a:rPr>
              <a:t>2) Jaundice: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Parallels the damage and activity of the disease.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1FDF9C-4651-4942-82A8-E81342A527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75" y="3429000"/>
            <a:ext cx="428625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484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E5F9D6-6795-428A-A85B-644636D71608}"/>
              </a:ext>
            </a:extLst>
          </p:cNvPr>
          <p:cNvSpPr txBox="1"/>
          <p:nvPr/>
        </p:nvSpPr>
        <p:spPr>
          <a:xfrm>
            <a:off x="323557" y="239150"/>
            <a:ext cx="11451102" cy="41088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Manifestations of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92D050"/>
                </a:solidFill>
              </a:rPr>
              <a:t>3) Fever: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Low grade due to:</a:t>
            </a:r>
          </a:p>
          <a:p>
            <a:pPr marL="987425" indent="-544513" algn="just">
              <a:lnSpc>
                <a:spcPct val="150000"/>
              </a:lnSpc>
              <a:buFont typeface="+mj-lt"/>
              <a:buAutoNum type="alphaUcPeriod"/>
            </a:pPr>
            <a:r>
              <a:rPr lang="en-US" sz="3200" dirty="0"/>
              <a:t>Bacteraemia.</a:t>
            </a:r>
          </a:p>
          <a:p>
            <a:pPr marL="987425" indent="-544513" algn="just">
              <a:lnSpc>
                <a:spcPct val="150000"/>
              </a:lnSpc>
              <a:buFont typeface="+mj-lt"/>
              <a:buAutoNum type="alphaUcPeriod"/>
            </a:pPr>
            <a:r>
              <a:rPr lang="en-US" sz="3200" dirty="0"/>
              <a:t>Increased level of cytokines.</a:t>
            </a:r>
          </a:p>
        </p:txBody>
      </p:sp>
    </p:spTree>
    <p:extLst>
      <p:ext uri="{BB962C8B-B14F-4D97-AF65-F5344CB8AC3E}">
        <p14:creationId xmlns:p14="http://schemas.microsoft.com/office/powerpoint/2010/main" val="4178461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EBC670E-72C2-4EC5-A864-EA1AE18A65E3}"/>
              </a:ext>
            </a:extLst>
          </p:cNvPr>
          <p:cNvSpPr txBox="1"/>
          <p:nvPr/>
        </p:nvSpPr>
        <p:spPr>
          <a:xfrm>
            <a:off x="323557" y="239150"/>
            <a:ext cx="11451102" cy="55861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Manifestations of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92D050"/>
                </a:solidFill>
              </a:rPr>
              <a:t>4) Foetor hepaticus: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Sweetish, slightly fecal smell of the breath.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It complicates severe hepatocellular disease, especially with an extensive collateral circulation.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It is due to methyl mercaptans and ketones in alveolar air.</a:t>
            </a:r>
          </a:p>
        </p:txBody>
      </p:sp>
    </p:spTree>
    <p:extLst>
      <p:ext uri="{BB962C8B-B14F-4D97-AF65-F5344CB8AC3E}">
        <p14:creationId xmlns:p14="http://schemas.microsoft.com/office/powerpoint/2010/main" val="3694950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BB12DA-3E16-4BAB-82DA-2AC0326DA7C0}"/>
              </a:ext>
            </a:extLst>
          </p:cNvPr>
          <p:cNvSpPr txBox="1"/>
          <p:nvPr/>
        </p:nvSpPr>
        <p:spPr>
          <a:xfrm>
            <a:off x="323557" y="239150"/>
            <a:ext cx="11451102" cy="48474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Manifestations of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92D050"/>
                </a:solidFill>
              </a:rPr>
              <a:t>5) Circulatory changes: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There is hyperdynamic circulation.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The COP is increased, PR is decreased with increased blood flow through the skin and spleen.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The hands are warm and sweaty, skin is flushed.</a:t>
            </a:r>
          </a:p>
        </p:txBody>
      </p:sp>
    </p:spTree>
    <p:extLst>
      <p:ext uri="{BB962C8B-B14F-4D97-AF65-F5344CB8AC3E}">
        <p14:creationId xmlns:p14="http://schemas.microsoft.com/office/powerpoint/2010/main" val="1288599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7FA73E-E78E-49FF-865A-1EE268C0EB4C}"/>
              </a:ext>
            </a:extLst>
          </p:cNvPr>
          <p:cNvSpPr txBox="1"/>
          <p:nvPr/>
        </p:nvSpPr>
        <p:spPr>
          <a:xfrm>
            <a:off x="323557" y="239150"/>
            <a:ext cx="11451102" cy="41088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Manifestations of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92D050"/>
                </a:solidFill>
              </a:rPr>
              <a:t>5) Circulatory changes: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There is tachycardia, bounding pulse (big pulse pressure), collapsing pulse and capillary pulsations.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In advanced cases of LCF hypotension occurs.</a:t>
            </a:r>
          </a:p>
        </p:txBody>
      </p:sp>
    </p:spTree>
    <p:extLst>
      <p:ext uri="{BB962C8B-B14F-4D97-AF65-F5344CB8AC3E}">
        <p14:creationId xmlns:p14="http://schemas.microsoft.com/office/powerpoint/2010/main" val="2672638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550255-5832-4596-A366-580605401D24}"/>
              </a:ext>
            </a:extLst>
          </p:cNvPr>
          <p:cNvSpPr txBox="1"/>
          <p:nvPr/>
        </p:nvSpPr>
        <p:spPr>
          <a:xfrm>
            <a:off x="323557" y="239150"/>
            <a:ext cx="11451102" cy="63248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Manifestations of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92D050"/>
                </a:solidFill>
              </a:rPr>
              <a:t>6) Skin changes:</a:t>
            </a:r>
          </a:p>
          <a:p>
            <a:pPr marL="514350" indent="-514350" algn="just">
              <a:lnSpc>
                <a:spcPct val="150000"/>
              </a:lnSpc>
              <a:buAutoNum type="alphaLcParenR"/>
            </a:pPr>
            <a:r>
              <a:rPr lang="en-US" sz="32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Vascular spiders: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They are found in the vascular territory of the superior vena cava and very rarely below a line joining the nipples.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It consists of central arteriole with numerous small vessels radiating from it, like the legs of spider.</a:t>
            </a:r>
          </a:p>
        </p:txBody>
      </p:sp>
    </p:spTree>
    <p:extLst>
      <p:ext uri="{BB962C8B-B14F-4D97-AF65-F5344CB8AC3E}">
        <p14:creationId xmlns:p14="http://schemas.microsoft.com/office/powerpoint/2010/main" val="1395918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6D5C36-6653-46FC-81EF-F9B5329D5F90}"/>
              </a:ext>
            </a:extLst>
          </p:cNvPr>
          <p:cNvSpPr txBox="1"/>
          <p:nvPr/>
        </p:nvSpPr>
        <p:spPr>
          <a:xfrm>
            <a:off x="323557" y="239150"/>
            <a:ext cx="11451102" cy="55861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Manifestations of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92D050"/>
                </a:solidFill>
              </a:rPr>
              <a:t>6) Skin changes:</a:t>
            </a:r>
          </a:p>
          <a:p>
            <a:pPr marL="514350" indent="-514350" algn="just">
              <a:lnSpc>
                <a:spcPct val="150000"/>
              </a:lnSpc>
              <a:buAutoNum type="alphaLcParenR"/>
            </a:pPr>
            <a:r>
              <a:rPr lang="en-US" sz="32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Vascular spiders: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It ranges in size from a pinhead to 0.5 cm in diameter. When sufficiently large it can be seen or felt to pulsate. Pressure on the central prominence with a pinhead causes blanching of the whole lesion.</a:t>
            </a:r>
          </a:p>
        </p:txBody>
      </p:sp>
    </p:spTree>
    <p:extLst>
      <p:ext uri="{BB962C8B-B14F-4D97-AF65-F5344CB8AC3E}">
        <p14:creationId xmlns:p14="http://schemas.microsoft.com/office/powerpoint/2010/main" val="3650514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A6B62B-BB08-4EA2-B39F-2E5B91C836F7}"/>
              </a:ext>
            </a:extLst>
          </p:cNvPr>
          <p:cNvSpPr txBox="1"/>
          <p:nvPr/>
        </p:nvSpPr>
        <p:spPr>
          <a:xfrm>
            <a:off x="323557" y="239150"/>
            <a:ext cx="11451102" cy="55861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Manifestations of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92D050"/>
                </a:solidFill>
              </a:rPr>
              <a:t>6) Skin changes:</a:t>
            </a:r>
          </a:p>
          <a:p>
            <a:pPr marL="514350" indent="-514350" algn="just">
              <a:lnSpc>
                <a:spcPct val="150000"/>
              </a:lnSpc>
              <a:buAutoNum type="alphaLcParenR"/>
            </a:pPr>
            <a:r>
              <a:rPr lang="en-US" sz="32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Vascular spiders: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They are most common in patients with </a:t>
            </a:r>
            <a:r>
              <a:rPr lang="en-US" sz="3200" u="sng" dirty="0"/>
              <a:t>cirrhosis</a:t>
            </a:r>
            <a:r>
              <a:rPr lang="en-US" sz="3200" dirty="0"/>
              <a:t> (especially the alcoholic), may appear transiently in </a:t>
            </a:r>
            <a:r>
              <a:rPr lang="en-US" sz="3200" u="sng" dirty="0"/>
              <a:t>acute viral hepatitis</a:t>
            </a:r>
            <a:r>
              <a:rPr lang="en-US" sz="3200" dirty="0"/>
              <a:t>, during </a:t>
            </a:r>
            <a:r>
              <a:rPr lang="en-US" sz="3200" u="sng" dirty="0"/>
              <a:t>pregnancy</a:t>
            </a:r>
            <a:r>
              <a:rPr lang="en-US" sz="3200" dirty="0"/>
              <a:t>, </a:t>
            </a:r>
            <a:r>
              <a:rPr lang="en-US" sz="3200" u="sng" dirty="0"/>
              <a:t>rheumatoid arthritis</a:t>
            </a:r>
            <a:r>
              <a:rPr lang="en-US" sz="3200" dirty="0"/>
              <a:t> and in </a:t>
            </a:r>
            <a:r>
              <a:rPr lang="en-US" sz="3200" u="sng" dirty="0"/>
              <a:t>normal persons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6521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D3B15B-19AE-4729-A23D-0BBA0E7C8CD1}"/>
              </a:ext>
            </a:extLst>
          </p:cNvPr>
          <p:cNvSpPr txBox="1"/>
          <p:nvPr/>
        </p:nvSpPr>
        <p:spPr>
          <a:xfrm>
            <a:off x="323557" y="239150"/>
            <a:ext cx="11451102" cy="25397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Types of liver cell failure:</a:t>
            </a:r>
          </a:p>
          <a:p>
            <a:pPr>
              <a:lnSpc>
                <a:spcPct val="150000"/>
              </a:lnSpc>
            </a:pPr>
            <a:endParaRPr lang="en-US" sz="1000" dirty="0"/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3200" dirty="0"/>
              <a:t>Acute.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3200" dirty="0"/>
              <a:t>Chronic.</a:t>
            </a:r>
            <a:endParaRPr lang="ar-EG" sz="3200" dirty="0"/>
          </a:p>
        </p:txBody>
      </p:sp>
    </p:spTree>
    <p:extLst>
      <p:ext uri="{BB962C8B-B14F-4D97-AF65-F5344CB8AC3E}">
        <p14:creationId xmlns:p14="http://schemas.microsoft.com/office/powerpoint/2010/main" val="6820339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137C200-BE55-40F5-A504-83B0096CEA6A}"/>
              </a:ext>
            </a:extLst>
          </p:cNvPr>
          <p:cNvSpPr txBox="1"/>
          <p:nvPr/>
        </p:nvSpPr>
        <p:spPr>
          <a:xfrm>
            <a:off x="323557" y="239150"/>
            <a:ext cx="11451102" cy="55861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Manifestations of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92D050"/>
                </a:solidFill>
              </a:rPr>
              <a:t>6) Skin changes:</a:t>
            </a:r>
          </a:p>
          <a:p>
            <a:pPr marL="514350" indent="-514350" algn="just">
              <a:lnSpc>
                <a:spcPct val="150000"/>
              </a:lnSpc>
              <a:buAutoNum type="alphaLcParenR"/>
            </a:pPr>
            <a:r>
              <a:rPr lang="en-US" sz="32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Vascular spiders: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In association with vascular spiders, and having a similar distribution, numerous small vessels may be scattered in random fashion through the skin, usually on the upper arms.</a:t>
            </a:r>
          </a:p>
        </p:txBody>
      </p:sp>
    </p:spTree>
    <p:extLst>
      <p:ext uri="{BB962C8B-B14F-4D97-AF65-F5344CB8AC3E}">
        <p14:creationId xmlns:p14="http://schemas.microsoft.com/office/powerpoint/2010/main" val="23299794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C3C652-B596-4702-8019-2BEE051F3C9E}"/>
              </a:ext>
            </a:extLst>
          </p:cNvPr>
          <p:cNvSpPr txBox="1"/>
          <p:nvPr/>
        </p:nvSpPr>
        <p:spPr>
          <a:xfrm>
            <a:off x="323557" y="239150"/>
            <a:ext cx="11451102" cy="41088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Manifestations of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92D050"/>
                </a:solidFill>
              </a:rPr>
              <a:t>6) Skin changes:</a:t>
            </a:r>
          </a:p>
          <a:p>
            <a:pPr marL="514350" indent="-514350" algn="just">
              <a:lnSpc>
                <a:spcPct val="150000"/>
              </a:lnSpc>
              <a:buAutoNum type="alphaLcParenR"/>
            </a:pPr>
            <a:r>
              <a:rPr lang="en-US" sz="32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Vascular spiders: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These resemble the silk threads in American dollar bills and the condition is called </a:t>
            </a:r>
            <a:r>
              <a:rPr lang="en-US" sz="3200" b="1" dirty="0">
                <a:solidFill>
                  <a:srgbClr val="FFFF00"/>
                </a:solidFill>
              </a:rPr>
              <a:t>paper money skin.</a:t>
            </a:r>
          </a:p>
        </p:txBody>
      </p:sp>
    </p:spTree>
    <p:extLst>
      <p:ext uri="{BB962C8B-B14F-4D97-AF65-F5344CB8AC3E}">
        <p14:creationId xmlns:p14="http://schemas.microsoft.com/office/powerpoint/2010/main" val="3042276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FBBAE1-B12B-481E-A092-A6B15EBA95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761" y="1322907"/>
            <a:ext cx="3819525" cy="42121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2C9F52F-D2B5-4A40-9AB5-55D85492BB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094296"/>
            <a:ext cx="3819525" cy="266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9416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F777C5-5383-442F-90AE-3D2D7C4900A7}"/>
              </a:ext>
            </a:extLst>
          </p:cNvPr>
          <p:cNvSpPr txBox="1"/>
          <p:nvPr/>
        </p:nvSpPr>
        <p:spPr>
          <a:xfrm>
            <a:off x="323557" y="239150"/>
            <a:ext cx="11451102" cy="55861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Manifestations of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92D050"/>
                </a:solidFill>
              </a:rPr>
              <a:t>6) Skin changes:</a:t>
            </a:r>
          </a:p>
          <a:p>
            <a:pPr algn="just">
              <a:lnSpc>
                <a:spcPct val="15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</a:t>
            </a:r>
            <a:r>
              <a:rPr lang="en-US" sz="32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Palmar erythema: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Caused by cutaneous vasodilatation.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The hands are warm with erythema opposite the head of metacarpal bones, thenar, hypothenar eminences and pulps of the fingers, with central pallor.</a:t>
            </a:r>
          </a:p>
        </p:txBody>
      </p:sp>
    </p:spTree>
    <p:extLst>
      <p:ext uri="{BB962C8B-B14F-4D97-AF65-F5344CB8AC3E}">
        <p14:creationId xmlns:p14="http://schemas.microsoft.com/office/powerpoint/2010/main" val="6990713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2D1534-9A3A-45C7-92C0-EF39766D1B56}"/>
              </a:ext>
            </a:extLst>
          </p:cNvPr>
          <p:cNvSpPr txBox="1"/>
          <p:nvPr/>
        </p:nvSpPr>
        <p:spPr>
          <a:xfrm>
            <a:off x="323557" y="239150"/>
            <a:ext cx="11451102" cy="55861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Manifestations of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92D050"/>
                </a:solidFill>
              </a:rPr>
              <a:t>6) Skin changes:</a:t>
            </a:r>
          </a:p>
          <a:p>
            <a:pPr algn="just">
              <a:lnSpc>
                <a:spcPct val="15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</a:t>
            </a:r>
            <a:r>
              <a:rPr lang="en-US" sz="32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Palmar erythema: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The soles of the feet may be similarly affected.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The mottling blanches on pressure and the colour rapidly returns.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The patient may complain of throbbing, tingling palms.</a:t>
            </a:r>
          </a:p>
        </p:txBody>
      </p:sp>
    </p:spTree>
    <p:extLst>
      <p:ext uri="{BB962C8B-B14F-4D97-AF65-F5344CB8AC3E}">
        <p14:creationId xmlns:p14="http://schemas.microsoft.com/office/powerpoint/2010/main" val="9165301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1C3407-4462-49E1-BD4A-340D5980FDAF}"/>
              </a:ext>
            </a:extLst>
          </p:cNvPr>
          <p:cNvSpPr txBox="1"/>
          <p:nvPr/>
        </p:nvSpPr>
        <p:spPr>
          <a:xfrm>
            <a:off x="323557" y="239150"/>
            <a:ext cx="11451102" cy="55861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Manifestations of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92D050"/>
                </a:solidFill>
              </a:rPr>
              <a:t>6) Skin changes:</a:t>
            </a:r>
          </a:p>
          <a:p>
            <a:pPr algn="just">
              <a:lnSpc>
                <a:spcPct val="15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</a:t>
            </a:r>
            <a:r>
              <a:rPr lang="en-US" sz="32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Palmar erythema: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It may be seen in </a:t>
            </a:r>
            <a:r>
              <a:rPr lang="en-US" sz="3200" u="sng" dirty="0"/>
              <a:t>normal persons</a:t>
            </a:r>
            <a:r>
              <a:rPr lang="en-US" sz="3200" dirty="0"/>
              <a:t>, </a:t>
            </a:r>
            <a:r>
              <a:rPr lang="en-US" sz="3200" u="sng" dirty="0"/>
              <a:t>prolonged rheumatoid arthritis</a:t>
            </a:r>
            <a:r>
              <a:rPr lang="en-US" sz="3200" dirty="0"/>
              <a:t>, </a:t>
            </a:r>
            <a:r>
              <a:rPr lang="en-US" sz="3200" u="sng" dirty="0"/>
              <a:t>thyrotoxicosis</a:t>
            </a:r>
            <a:r>
              <a:rPr lang="en-US" sz="3200" dirty="0"/>
              <a:t>, </a:t>
            </a:r>
            <a:r>
              <a:rPr lang="en-US" sz="3200" u="sng" dirty="0"/>
              <a:t>pregnancy</a:t>
            </a:r>
            <a:r>
              <a:rPr lang="en-US" sz="3200" dirty="0"/>
              <a:t>, </a:t>
            </a:r>
            <a:r>
              <a:rPr lang="en-US" sz="3200" u="sng" dirty="0"/>
              <a:t>contraceptive pills</a:t>
            </a:r>
            <a:r>
              <a:rPr lang="en-US" sz="3200" dirty="0"/>
              <a:t>, </a:t>
            </a:r>
            <a:r>
              <a:rPr lang="en-US" sz="3200" u="sng" dirty="0"/>
              <a:t>use of corticosteroids</a:t>
            </a:r>
            <a:r>
              <a:rPr lang="en-US" sz="3200" dirty="0"/>
              <a:t>, </a:t>
            </a:r>
            <a:r>
              <a:rPr lang="en-US" sz="3200" u="sng" dirty="0"/>
              <a:t>chronic febrile illness</a:t>
            </a:r>
            <a:r>
              <a:rPr lang="en-US" sz="3200" dirty="0"/>
              <a:t> and </a:t>
            </a:r>
            <a:r>
              <a:rPr lang="en-US" sz="3200" u="sng" dirty="0"/>
              <a:t>leukaemia</a:t>
            </a:r>
            <a:r>
              <a:rPr lang="en-US" sz="3200" dirty="0"/>
              <a:t>.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6595681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CD91A9-1593-4307-A249-E0F7ADB43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1149350"/>
            <a:ext cx="5715000" cy="45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3428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2CBB24-C65C-403B-B65C-205D31730A89}"/>
              </a:ext>
            </a:extLst>
          </p:cNvPr>
          <p:cNvSpPr txBox="1"/>
          <p:nvPr/>
        </p:nvSpPr>
        <p:spPr>
          <a:xfrm>
            <a:off x="323557" y="239150"/>
            <a:ext cx="11451102" cy="48474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Manifestations of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92D050"/>
                </a:solidFill>
              </a:rPr>
              <a:t>6) Skin changes:</a:t>
            </a:r>
          </a:p>
          <a:p>
            <a:pPr algn="just">
              <a:lnSpc>
                <a:spcPct val="15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</a:t>
            </a:r>
            <a:r>
              <a:rPr lang="en-US" sz="32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White nails: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They are related to hypoalbuminaemia.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They may be seen in patients with severe liver disease and/or associated malnutrition.</a:t>
            </a:r>
          </a:p>
        </p:txBody>
      </p:sp>
    </p:spTree>
    <p:extLst>
      <p:ext uri="{BB962C8B-B14F-4D97-AF65-F5344CB8AC3E}">
        <p14:creationId xmlns:p14="http://schemas.microsoft.com/office/powerpoint/2010/main" val="512835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59A1EA-728C-4ADD-8323-827042107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087" y="1833562"/>
            <a:ext cx="4695825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9753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D528C9-DF86-46A9-BA50-F402D595CCE9}"/>
              </a:ext>
            </a:extLst>
          </p:cNvPr>
          <p:cNvSpPr txBox="1"/>
          <p:nvPr/>
        </p:nvSpPr>
        <p:spPr>
          <a:xfrm>
            <a:off x="323557" y="239150"/>
            <a:ext cx="11451102" cy="55861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Manifestations of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92D050"/>
                </a:solidFill>
              </a:rPr>
              <a:t>7) Endocrinal changes:</a:t>
            </a:r>
          </a:p>
          <a:p>
            <a:pPr algn="just">
              <a:lnSpc>
                <a:spcPct val="15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</a:t>
            </a:r>
            <a:r>
              <a:rPr lang="en-US" sz="32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males: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n-US" sz="3200" dirty="0"/>
              <a:t>Testicular atrophy.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n-US" sz="3200" dirty="0"/>
              <a:t>Impotence and decreased libido.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n-US" sz="3200" dirty="0"/>
              <a:t>Feminine hair distribution.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n-US" sz="3200" dirty="0"/>
              <a:t>Gynecomastia.</a:t>
            </a:r>
          </a:p>
        </p:txBody>
      </p:sp>
    </p:spTree>
    <p:extLst>
      <p:ext uri="{BB962C8B-B14F-4D97-AF65-F5344CB8AC3E}">
        <p14:creationId xmlns:p14="http://schemas.microsoft.com/office/powerpoint/2010/main" val="3986605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C5148E-4DF4-4F8C-B54A-23AB74E846BD}"/>
              </a:ext>
            </a:extLst>
          </p:cNvPr>
          <p:cNvSpPr txBox="1"/>
          <p:nvPr/>
        </p:nvSpPr>
        <p:spPr>
          <a:xfrm>
            <a:off x="323557" y="239150"/>
            <a:ext cx="11451102" cy="41088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Definition of acute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pPr algn="just">
              <a:lnSpc>
                <a:spcPct val="150000"/>
              </a:lnSpc>
            </a:pPr>
            <a:r>
              <a:rPr lang="en-US" sz="3200" dirty="0"/>
              <a:t>- It is the clinical syndrome of liver dysfunction, coagulopathy, and encephalopathy developing within 26 weeks of onset of symptoms in patients without pre - existing liver disease.</a:t>
            </a:r>
          </a:p>
        </p:txBody>
      </p:sp>
    </p:spTree>
    <p:extLst>
      <p:ext uri="{BB962C8B-B14F-4D97-AF65-F5344CB8AC3E}">
        <p14:creationId xmlns:p14="http://schemas.microsoft.com/office/powerpoint/2010/main" val="22115745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E39595-85A2-4E38-94E7-F2AF1951F692}"/>
              </a:ext>
            </a:extLst>
          </p:cNvPr>
          <p:cNvSpPr txBox="1"/>
          <p:nvPr/>
        </p:nvSpPr>
        <p:spPr>
          <a:xfrm>
            <a:off x="323557" y="239150"/>
            <a:ext cx="11451102" cy="48474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Manifestations of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92D050"/>
                </a:solidFill>
              </a:rPr>
              <a:t>7) Endocrinal changes:</a:t>
            </a:r>
          </a:p>
          <a:p>
            <a:pPr algn="just">
              <a:lnSpc>
                <a:spcPct val="15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</a:t>
            </a:r>
            <a:r>
              <a:rPr lang="en-US" sz="32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females: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n-US" sz="3200" dirty="0"/>
              <a:t>Menstruation is diminished, erratic or absent.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n-US" sz="3200" dirty="0"/>
              <a:t>Breast atrophy.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n-US" sz="3200" dirty="0"/>
              <a:t>Infertility.</a:t>
            </a:r>
          </a:p>
        </p:txBody>
      </p:sp>
    </p:spTree>
    <p:extLst>
      <p:ext uri="{BB962C8B-B14F-4D97-AF65-F5344CB8AC3E}">
        <p14:creationId xmlns:p14="http://schemas.microsoft.com/office/powerpoint/2010/main" val="22867307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66AB0C-E25C-48B8-884A-498FE9549353}"/>
              </a:ext>
            </a:extLst>
          </p:cNvPr>
          <p:cNvSpPr txBox="1"/>
          <p:nvPr/>
        </p:nvSpPr>
        <p:spPr>
          <a:xfrm>
            <a:off x="323557" y="239150"/>
            <a:ext cx="11451102" cy="63248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Manifestations of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92D050"/>
                </a:solidFill>
              </a:rPr>
              <a:t>8) Changes in nitrogen metabolism:</a:t>
            </a:r>
          </a:p>
          <a:p>
            <a:pPr algn="just">
              <a:lnSpc>
                <a:spcPct val="150000"/>
              </a:lnSpc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Hypoalbuminaemia: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Due to decreased synthesis by the liver as it’s the only site for albumin production.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Its manifested by: ascites, lower limb edema, white nails, mosaic appearance of the skin and parotid enlargement.</a:t>
            </a:r>
          </a:p>
        </p:txBody>
      </p:sp>
    </p:spTree>
    <p:extLst>
      <p:ext uri="{BB962C8B-B14F-4D97-AF65-F5344CB8AC3E}">
        <p14:creationId xmlns:p14="http://schemas.microsoft.com/office/powerpoint/2010/main" val="1964897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4F796B-FCF8-4A1A-B2BA-EDCFED0E651E}"/>
              </a:ext>
            </a:extLst>
          </p:cNvPr>
          <p:cNvSpPr txBox="1"/>
          <p:nvPr/>
        </p:nvSpPr>
        <p:spPr>
          <a:xfrm>
            <a:off x="323557" y="239150"/>
            <a:ext cx="11451102" cy="33701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Manifestations of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92D050"/>
                </a:solidFill>
              </a:rPr>
              <a:t>8) Changes in nitrogen metabolism:</a:t>
            </a:r>
          </a:p>
          <a:p>
            <a:pPr algn="just">
              <a:lnSpc>
                <a:spcPct val="150000"/>
              </a:lnSpc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Low blood urea level.</a:t>
            </a:r>
          </a:p>
          <a:p>
            <a:pPr algn="just">
              <a:lnSpc>
                <a:spcPct val="150000"/>
              </a:lnSpc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Hyperammonaemia.</a:t>
            </a:r>
          </a:p>
        </p:txBody>
      </p:sp>
    </p:spTree>
    <p:extLst>
      <p:ext uri="{BB962C8B-B14F-4D97-AF65-F5344CB8AC3E}">
        <p14:creationId xmlns:p14="http://schemas.microsoft.com/office/powerpoint/2010/main" val="12236869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030AFB-EBC1-42A9-9967-237E6D8FD7D5}"/>
              </a:ext>
            </a:extLst>
          </p:cNvPr>
          <p:cNvSpPr txBox="1"/>
          <p:nvPr/>
        </p:nvSpPr>
        <p:spPr>
          <a:xfrm>
            <a:off x="323557" y="239150"/>
            <a:ext cx="11451102" cy="55861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Manifestations of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92D050"/>
                </a:solidFill>
              </a:rPr>
              <a:t>9) Coagulopathy: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All clotting factors are formed in the liver except von-Willebrand (VW) factor and factor VIII C.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There is prolonged prothrombin time (PT) and decreased prothrombin concentration (PC), not corrected by vitamin K injection.</a:t>
            </a:r>
          </a:p>
        </p:txBody>
      </p:sp>
    </p:spTree>
    <p:extLst>
      <p:ext uri="{BB962C8B-B14F-4D97-AF65-F5344CB8AC3E}">
        <p14:creationId xmlns:p14="http://schemas.microsoft.com/office/powerpoint/2010/main" val="36022607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E54B0F-29FA-45B9-91A5-BEC8AAAF6EE8}"/>
              </a:ext>
            </a:extLst>
          </p:cNvPr>
          <p:cNvSpPr txBox="1"/>
          <p:nvPr/>
        </p:nvSpPr>
        <p:spPr>
          <a:xfrm>
            <a:off x="323557" y="239150"/>
            <a:ext cx="11451102" cy="33701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Manifestations of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92D050"/>
                </a:solidFill>
              </a:rPr>
              <a:t>9) Coagulopathy: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200" dirty="0"/>
              <a:t>The patient may manifest with purpura, ecchymosis or orifical bleeding.</a:t>
            </a:r>
          </a:p>
        </p:txBody>
      </p:sp>
    </p:spTree>
    <p:extLst>
      <p:ext uri="{BB962C8B-B14F-4D97-AF65-F5344CB8AC3E}">
        <p14:creationId xmlns:p14="http://schemas.microsoft.com/office/powerpoint/2010/main" val="22229284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1BC0F7-6B62-4339-BB82-9480B64E634F}"/>
              </a:ext>
            </a:extLst>
          </p:cNvPr>
          <p:cNvSpPr txBox="1"/>
          <p:nvPr/>
        </p:nvSpPr>
        <p:spPr>
          <a:xfrm>
            <a:off x="323557" y="239150"/>
            <a:ext cx="11451102" cy="41088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Manifestations of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pPr algn="just">
              <a:lnSpc>
                <a:spcPct val="150000"/>
              </a:lnSpc>
            </a:pPr>
            <a:r>
              <a:rPr lang="en-US" sz="3200" b="1" dirty="0"/>
              <a:t>10) Hepatic encephalopathy (HE).</a:t>
            </a:r>
          </a:p>
          <a:p>
            <a:pPr algn="just">
              <a:lnSpc>
                <a:spcPct val="150000"/>
              </a:lnSpc>
            </a:pPr>
            <a:r>
              <a:rPr lang="en-US" sz="3200" b="1" dirty="0"/>
              <a:t>11) Ascites.</a:t>
            </a:r>
          </a:p>
          <a:p>
            <a:pPr algn="just">
              <a:lnSpc>
                <a:spcPct val="150000"/>
              </a:lnSpc>
            </a:pPr>
            <a:r>
              <a:rPr lang="en-US" sz="3200" b="1" dirty="0"/>
              <a:t>12) Hepatorenal syndrome (HRS).</a:t>
            </a:r>
          </a:p>
          <a:p>
            <a:pPr algn="just">
              <a:lnSpc>
                <a:spcPct val="150000"/>
              </a:lnSpc>
            </a:pPr>
            <a:r>
              <a:rPr lang="en-US" sz="3200" b="1" dirty="0"/>
              <a:t>13) Hepatopulmonary syndrome (HPS).</a:t>
            </a:r>
          </a:p>
        </p:txBody>
      </p:sp>
    </p:spTree>
    <p:extLst>
      <p:ext uri="{BB962C8B-B14F-4D97-AF65-F5344CB8AC3E}">
        <p14:creationId xmlns:p14="http://schemas.microsoft.com/office/powerpoint/2010/main" val="31317259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291C0F-F685-434A-921A-16BD87B1F00C}"/>
              </a:ext>
            </a:extLst>
          </p:cNvPr>
          <p:cNvSpPr txBox="1"/>
          <p:nvPr/>
        </p:nvSpPr>
        <p:spPr>
          <a:xfrm>
            <a:off x="323557" y="239150"/>
            <a:ext cx="11451102" cy="48474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Prognosis of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pPr algn="just">
              <a:lnSpc>
                <a:spcPct val="150000"/>
              </a:lnSpc>
            </a:pPr>
            <a:r>
              <a:rPr lang="en-US" sz="3200" b="1" dirty="0"/>
              <a:t>1)</a:t>
            </a:r>
            <a:r>
              <a:rPr lang="en-US" sz="3200" dirty="0"/>
              <a:t> Poor prognosis is associated with a prolonged prothrombin time, marked ascites, gastrointestinal bleeding, advanced age, high daily alcohol consumption, high serum bilirubin and alkaline phosphatase, low albumin values and poor nutrition.</a:t>
            </a:r>
          </a:p>
        </p:txBody>
      </p:sp>
    </p:spTree>
    <p:extLst>
      <p:ext uri="{BB962C8B-B14F-4D97-AF65-F5344CB8AC3E}">
        <p14:creationId xmlns:p14="http://schemas.microsoft.com/office/powerpoint/2010/main" val="30350351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CC6407-3688-4871-ABCD-F35D441B13EC}"/>
              </a:ext>
            </a:extLst>
          </p:cNvPr>
          <p:cNvSpPr txBox="1"/>
          <p:nvPr/>
        </p:nvSpPr>
        <p:spPr>
          <a:xfrm>
            <a:off x="323557" y="239150"/>
            <a:ext cx="11451102" cy="33701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Prognosis of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pPr algn="just">
              <a:lnSpc>
                <a:spcPct val="150000"/>
              </a:lnSpc>
            </a:pPr>
            <a:r>
              <a:rPr lang="en-US" sz="3200" b="1" dirty="0"/>
              <a:t>2) Modified Child–Turcotte–Pugh (CTP) classification </a:t>
            </a:r>
            <a:r>
              <a:rPr lang="en-US" sz="3200" dirty="0"/>
              <a:t>is widely used and proposed to assess survival, and surgical risk.</a:t>
            </a:r>
          </a:p>
        </p:txBody>
      </p:sp>
    </p:spTree>
    <p:extLst>
      <p:ext uri="{BB962C8B-B14F-4D97-AF65-F5344CB8AC3E}">
        <p14:creationId xmlns:p14="http://schemas.microsoft.com/office/powerpoint/2010/main" val="5996457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4FFF8DB-E917-45B6-AACB-759AC98FD1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3" t="3291" b="5941"/>
          <a:stretch/>
        </p:blipFill>
        <p:spPr>
          <a:xfrm>
            <a:off x="608371" y="1158533"/>
            <a:ext cx="10975259" cy="55438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792D8E1-774F-4DB8-9668-0AE324942EAA}"/>
              </a:ext>
            </a:extLst>
          </p:cNvPr>
          <p:cNvSpPr txBox="1"/>
          <p:nvPr/>
        </p:nvSpPr>
        <p:spPr>
          <a:xfrm>
            <a:off x="323557" y="239150"/>
            <a:ext cx="11451102" cy="81624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Modified Child–Turcotte–Pugh (CTP) score:</a:t>
            </a:r>
          </a:p>
        </p:txBody>
      </p:sp>
    </p:spTree>
    <p:extLst>
      <p:ext uri="{BB962C8B-B14F-4D97-AF65-F5344CB8AC3E}">
        <p14:creationId xmlns:p14="http://schemas.microsoft.com/office/powerpoint/2010/main" val="31706234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35104E-A2AA-4446-8A7C-73834F42935D}"/>
              </a:ext>
            </a:extLst>
          </p:cNvPr>
          <p:cNvSpPr txBox="1"/>
          <p:nvPr/>
        </p:nvSpPr>
        <p:spPr>
          <a:xfrm>
            <a:off x="323557" y="239150"/>
            <a:ext cx="11451102" cy="48474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Prognosis of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pPr algn="just">
              <a:lnSpc>
                <a:spcPct val="150000"/>
              </a:lnSpc>
            </a:pPr>
            <a:r>
              <a:rPr lang="en-US" sz="3200" b="1" dirty="0"/>
              <a:t>3) The MELD (Model for End-stage Liver Disease) score</a:t>
            </a:r>
            <a:r>
              <a:rPr lang="en-US" sz="3200" dirty="0"/>
              <a:t> is a prognostic assessment based on </a:t>
            </a:r>
            <a:r>
              <a:rPr lang="en-US" sz="3200" u="sng" dirty="0"/>
              <a:t>serum bilirubin</a:t>
            </a:r>
            <a:r>
              <a:rPr lang="en-US" sz="3200" dirty="0"/>
              <a:t>, </a:t>
            </a:r>
            <a:r>
              <a:rPr lang="en-US" sz="3200" u="sng" dirty="0"/>
              <a:t>serum creatinine</a:t>
            </a:r>
            <a:r>
              <a:rPr lang="en-US" sz="3200" dirty="0"/>
              <a:t>, and </a:t>
            </a:r>
            <a:r>
              <a:rPr lang="en-US" sz="3200" u="sng" dirty="0"/>
              <a:t>international normalized ratio (INR)</a:t>
            </a:r>
            <a:r>
              <a:rPr lang="en-US" sz="3200" dirty="0"/>
              <a:t>; it is currently used to determine optimal timing for liver transplantation.</a:t>
            </a:r>
          </a:p>
        </p:txBody>
      </p:sp>
    </p:spTree>
    <p:extLst>
      <p:ext uri="{BB962C8B-B14F-4D97-AF65-F5344CB8AC3E}">
        <p14:creationId xmlns:p14="http://schemas.microsoft.com/office/powerpoint/2010/main" val="286569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A2FFB-22FA-4444-9CC6-7AABF9725B56}"/>
              </a:ext>
            </a:extLst>
          </p:cNvPr>
          <p:cNvSpPr txBox="1"/>
          <p:nvPr/>
        </p:nvSpPr>
        <p:spPr>
          <a:xfrm>
            <a:off x="323557" y="196947"/>
            <a:ext cx="11451102" cy="26314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Classification of acute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pPr algn="just">
              <a:lnSpc>
                <a:spcPct val="150000"/>
              </a:lnSpc>
            </a:pPr>
            <a:r>
              <a:rPr lang="en-US" sz="3200" dirty="0"/>
              <a:t>- It is based on the time interval between the development of jaundice and encephalopathy.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08CE0AB-C0AF-4097-9CAF-A12D7D2664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2032645"/>
              </p:ext>
            </p:extLst>
          </p:nvPr>
        </p:nvGraphicFramePr>
        <p:xfrm>
          <a:off x="6785318" y="3133579"/>
          <a:ext cx="4822068" cy="1338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9311227-AAED-4B80-B52D-6FB208EDFB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102539"/>
              </p:ext>
            </p:extLst>
          </p:nvPr>
        </p:nvGraphicFramePr>
        <p:xfrm>
          <a:off x="584616" y="3133579"/>
          <a:ext cx="4822068" cy="1338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840297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93F7277-C008-4738-8BCD-11C6EDF6AA3C}"/>
              </a:ext>
            </a:extLst>
          </p:cNvPr>
          <p:cNvSpPr txBox="1"/>
          <p:nvPr/>
        </p:nvSpPr>
        <p:spPr>
          <a:xfrm>
            <a:off x="323557" y="239150"/>
            <a:ext cx="11451102" cy="63248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Treatment of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3200" dirty="0"/>
              <a:t>Good nutrition.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3200" dirty="0"/>
              <a:t>Treatment of complications as  ascites, SBP, hepatic encephalopathy, variceal bleeding, …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3200" dirty="0"/>
              <a:t>Surveillance for HCC.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3200" dirty="0"/>
              <a:t>Avoid hepatotoxic drugs, alcohol and treatment of infection.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3200" dirty="0"/>
              <a:t>Vaccination against HAV and HBV.</a:t>
            </a:r>
          </a:p>
        </p:txBody>
      </p:sp>
    </p:spTree>
    <p:extLst>
      <p:ext uri="{BB962C8B-B14F-4D97-AF65-F5344CB8AC3E}">
        <p14:creationId xmlns:p14="http://schemas.microsoft.com/office/powerpoint/2010/main" val="22642348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E81057-64FB-41D0-A966-BA6752E77D3D}"/>
              </a:ext>
            </a:extLst>
          </p:cNvPr>
          <p:cNvSpPr txBox="1"/>
          <p:nvPr/>
        </p:nvSpPr>
        <p:spPr>
          <a:xfrm>
            <a:off x="323557" y="239150"/>
            <a:ext cx="11451102" cy="41088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Treatment of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pPr marL="514350" indent="-514350" algn="just">
              <a:lnSpc>
                <a:spcPct val="150000"/>
              </a:lnSpc>
              <a:buFont typeface="+mj-lt"/>
              <a:buAutoNum type="arabicPeriod" startAt="6"/>
            </a:pPr>
            <a:r>
              <a:rPr lang="en-US" sz="3200" dirty="0"/>
              <a:t>Specific treatment is available in certain instances as HCV, HBV, haemochromatosis, Wilson’s, AIH.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 startAt="6"/>
            </a:pPr>
            <a:r>
              <a:rPr lang="en-US" sz="3200" dirty="0"/>
              <a:t>Liver transplantation is considered in end stage liver disease.</a:t>
            </a:r>
          </a:p>
        </p:txBody>
      </p:sp>
    </p:spTree>
    <p:extLst>
      <p:ext uri="{BB962C8B-B14F-4D97-AF65-F5344CB8AC3E}">
        <p14:creationId xmlns:p14="http://schemas.microsoft.com/office/powerpoint/2010/main" val="38335965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DF82BE-0F28-4C75-8E51-2737EB47FB5E}"/>
              </a:ext>
            </a:extLst>
          </p:cNvPr>
          <p:cNvSpPr txBox="1"/>
          <p:nvPr/>
        </p:nvSpPr>
        <p:spPr>
          <a:xfrm>
            <a:off x="3212692" y="2705725"/>
            <a:ext cx="5766617" cy="1446550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en-US" sz="8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Thank you</a:t>
            </a:r>
            <a:endParaRPr lang="ar-EG" sz="8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303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46BED2-6D96-402A-BA25-61EF86BB6959}"/>
              </a:ext>
            </a:extLst>
          </p:cNvPr>
          <p:cNvSpPr txBox="1"/>
          <p:nvPr/>
        </p:nvSpPr>
        <p:spPr>
          <a:xfrm>
            <a:off x="323557" y="196947"/>
            <a:ext cx="11451102" cy="65710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Causes of acute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pPr marL="514350" indent="-514350">
              <a:buAutoNum type="alphaUcParenR"/>
            </a:pPr>
            <a:r>
              <a:rPr lang="en-US" sz="3200" b="1" i="1" dirty="0">
                <a:solidFill>
                  <a:srgbClr val="92D050"/>
                </a:solidFill>
              </a:rPr>
              <a:t>Infections:</a:t>
            </a:r>
          </a:p>
          <a:p>
            <a:endParaRPr lang="en-US" b="1" i="1" dirty="0"/>
          </a:p>
          <a:p>
            <a:pPr marL="514350" indent="-514350">
              <a:buFont typeface="+mj-lt"/>
              <a:buAutoNum type="arabicParenR"/>
            </a:pPr>
            <a:r>
              <a:rPr lang="pt-BR" sz="3200" dirty="0"/>
              <a:t>Hepatitis A, B, C, D, E.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Herpes simplex virus (HSV).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Varicella zoster virus (VZV).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Epstein–Barr virus (EBV).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Cytomegalovirus (CMV).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Transfusion-transmitted virus (TTV).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Dengue fever virus.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Adenovirus.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Parvovirus B19.</a:t>
            </a:r>
          </a:p>
        </p:txBody>
      </p:sp>
    </p:spTree>
    <p:extLst>
      <p:ext uri="{BB962C8B-B14F-4D97-AF65-F5344CB8AC3E}">
        <p14:creationId xmlns:p14="http://schemas.microsoft.com/office/powerpoint/2010/main" val="3487144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B00CBB-2822-44FB-8602-3C89DA04F66D}"/>
              </a:ext>
            </a:extLst>
          </p:cNvPr>
          <p:cNvSpPr txBox="1"/>
          <p:nvPr/>
        </p:nvSpPr>
        <p:spPr>
          <a:xfrm>
            <a:off x="323557" y="196947"/>
            <a:ext cx="11451102" cy="48782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Causes of acute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r>
              <a:rPr lang="en-US" sz="3200" b="1" i="1" dirty="0">
                <a:solidFill>
                  <a:srgbClr val="92D050"/>
                </a:solidFill>
              </a:rPr>
              <a:t>B) Drugs and toxins:</a:t>
            </a:r>
          </a:p>
          <a:p>
            <a:endParaRPr lang="en-US" b="1" i="1" dirty="0"/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Paracetamol.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Carbon tetrachloride.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Idiosyncratic drug reactions as INH, phenytoin, valproic acid, sulfonamides, halothane, …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Mushroom poisoning.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Sea anemone sting.</a:t>
            </a:r>
          </a:p>
        </p:txBody>
      </p:sp>
    </p:spTree>
    <p:extLst>
      <p:ext uri="{BB962C8B-B14F-4D97-AF65-F5344CB8AC3E}">
        <p14:creationId xmlns:p14="http://schemas.microsoft.com/office/powerpoint/2010/main" val="1666052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6FDAA9-5C21-4E59-8E57-3F5828979B02}"/>
              </a:ext>
            </a:extLst>
          </p:cNvPr>
          <p:cNvSpPr txBox="1"/>
          <p:nvPr/>
        </p:nvSpPr>
        <p:spPr>
          <a:xfrm>
            <a:off x="323557" y="196947"/>
            <a:ext cx="11451102" cy="63555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Causes of acute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r>
              <a:rPr lang="en-US" sz="3200" b="1" i="1" dirty="0">
                <a:solidFill>
                  <a:srgbClr val="92D050"/>
                </a:solidFill>
              </a:rPr>
              <a:t>C) Ischaemic:</a:t>
            </a:r>
          </a:p>
          <a:p>
            <a:endParaRPr lang="en-US" b="1" i="1" dirty="0"/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Cardiogenic shock.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Hypotension as in sepsis.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Heat stroke.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Cocaine, methamphetamines, ephedrine.</a:t>
            </a:r>
          </a:p>
          <a:p>
            <a:endParaRPr lang="en-US" sz="3200" dirty="0"/>
          </a:p>
          <a:p>
            <a:r>
              <a:rPr lang="en-US" sz="3200" b="1" i="1" dirty="0">
                <a:solidFill>
                  <a:srgbClr val="92D050"/>
                </a:solidFill>
              </a:rPr>
              <a:t>D) Vascular:</a:t>
            </a:r>
          </a:p>
          <a:p>
            <a:endParaRPr lang="en-US" b="1" i="1" dirty="0"/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Acute Budd-Chiari syndrome (BCS).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Sinusoidal obstruction syndrome (SOS).</a:t>
            </a:r>
          </a:p>
        </p:txBody>
      </p:sp>
    </p:spTree>
    <p:extLst>
      <p:ext uri="{BB962C8B-B14F-4D97-AF65-F5344CB8AC3E}">
        <p14:creationId xmlns:p14="http://schemas.microsoft.com/office/powerpoint/2010/main" val="2873858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293B06-95C5-4A4A-9085-8EB0F575A3E2}"/>
              </a:ext>
            </a:extLst>
          </p:cNvPr>
          <p:cNvSpPr txBox="1"/>
          <p:nvPr/>
        </p:nvSpPr>
        <p:spPr>
          <a:xfrm>
            <a:off x="323557" y="196947"/>
            <a:ext cx="11451102" cy="537070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Causes of acute liver cell failure: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r>
              <a:rPr lang="en-US" sz="3200" b="1" i="1" dirty="0">
                <a:solidFill>
                  <a:srgbClr val="92D050"/>
                </a:solidFill>
              </a:rPr>
              <a:t>E) Miscellaneous:</a:t>
            </a:r>
          </a:p>
          <a:p>
            <a:endParaRPr lang="en-US" b="1" i="1" dirty="0"/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Wilson’s disease.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Acute fatty liver of pregnancy (AFLP).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Eclampsia/ HELLP syndrome.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Reye’s syndrome.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Malignancy.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Primary graft non-function after liver transplantation.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Autoimmune hepatitis (AIH).</a:t>
            </a:r>
          </a:p>
        </p:txBody>
      </p:sp>
    </p:spTree>
    <p:extLst>
      <p:ext uri="{BB962C8B-B14F-4D97-AF65-F5344CB8AC3E}">
        <p14:creationId xmlns:p14="http://schemas.microsoft.com/office/powerpoint/2010/main" val="1794334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9BA0E3-EE88-435C-B1C1-5AE0800ED6A6}"/>
              </a:ext>
            </a:extLst>
          </p:cNvPr>
          <p:cNvSpPr txBox="1"/>
          <p:nvPr/>
        </p:nvSpPr>
        <p:spPr>
          <a:xfrm>
            <a:off x="323557" y="196947"/>
            <a:ext cx="11451102" cy="60478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3600" b="1" dirty="0">
                <a:solidFill>
                  <a:srgbClr val="FFFF00"/>
                </a:solidFill>
              </a:rPr>
              <a:t>Causes of chronic liver cell failure:</a:t>
            </a:r>
          </a:p>
          <a:p>
            <a:pPr algn="just"/>
            <a:r>
              <a:rPr lang="en-US" sz="3600" b="1" dirty="0">
                <a:solidFill>
                  <a:srgbClr val="FFFF00"/>
                </a:solidFill>
              </a:rPr>
              <a:t>(Causes of liver cirrhosis)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r>
              <a:rPr lang="pt-BR" sz="3200" dirty="0"/>
              <a:t>1) Chronic viral hepatitis (B, C, D).</a:t>
            </a:r>
          </a:p>
          <a:p>
            <a:r>
              <a:rPr lang="en-US" sz="3200" dirty="0"/>
              <a:t>2) Alcohol.</a:t>
            </a:r>
          </a:p>
          <a:p>
            <a:r>
              <a:rPr lang="en-US" sz="3200" dirty="0"/>
              <a:t>3) Non-alcoholic steatohepatitis (NASH).</a:t>
            </a:r>
          </a:p>
          <a:p>
            <a:r>
              <a:rPr lang="en-US" sz="3200" dirty="0"/>
              <a:t>4) Metabolic:</a:t>
            </a:r>
          </a:p>
          <a:p>
            <a:pPr indent="530225"/>
            <a:r>
              <a:rPr lang="en-US" sz="2800" dirty="0"/>
              <a:t>a) Haemochromatosis.</a:t>
            </a:r>
          </a:p>
          <a:p>
            <a:pPr indent="530225"/>
            <a:r>
              <a:rPr lang="en-US" sz="2800" dirty="0"/>
              <a:t>b) Wilson’s disease.</a:t>
            </a:r>
          </a:p>
          <a:p>
            <a:pPr indent="530225"/>
            <a:r>
              <a:rPr lang="en-US" sz="2800" dirty="0">
                <a:cs typeface="+mj-cs"/>
              </a:rPr>
              <a:t>c) </a:t>
            </a:r>
            <a:r>
              <a:rPr lang="el-GR" sz="2800" dirty="0">
                <a:cs typeface="+mj-cs"/>
              </a:rPr>
              <a:t>α</a:t>
            </a:r>
            <a:r>
              <a:rPr lang="el-GR" sz="2800" baseline="-25000" dirty="0">
                <a:cs typeface="+mj-cs"/>
              </a:rPr>
              <a:t>1</a:t>
            </a:r>
            <a:r>
              <a:rPr lang="el-GR" sz="2800" dirty="0">
                <a:cs typeface="+mj-cs"/>
              </a:rPr>
              <a:t>-</a:t>
            </a:r>
            <a:r>
              <a:rPr lang="en-US" sz="2800" dirty="0">
                <a:cs typeface="+mj-cs"/>
              </a:rPr>
              <a:t>antitrypsin deficiency</a:t>
            </a:r>
            <a:r>
              <a:rPr lang="en-US" sz="2800" dirty="0"/>
              <a:t>.</a:t>
            </a:r>
          </a:p>
          <a:p>
            <a:pPr indent="530225"/>
            <a:r>
              <a:rPr lang="en-US" sz="2800" dirty="0"/>
              <a:t>d) Galactosemia.</a:t>
            </a:r>
          </a:p>
          <a:p>
            <a:pPr indent="530225"/>
            <a:r>
              <a:rPr lang="en-US" sz="2800" dirty="0"/>
              <a:t>e) Tyrosinaemia.</a:t>
            </a:r>
          </a:p>
          <a:p>
            <a:r>
              <a:rPr lang="en-US" sz="3200" dirty="0"/>
              <a:t>5) Primary biliary cirrhosis (PBC).</a:t>
            </a:r>
          </a:p>
        </p:txBody>
      </p:sp>
    </p:spTree>
    <p:extLst>
      <p:ext uri="{BB962C8B-B14F-4D97-AF65-F5344CB8AC3E}">
        <p14:creationId xmlns:p14="http://schemas.microsoft.com/office/powerpoint/2010/main" val="4146384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478</TotalTime>
  <Words>1495</Words>
  <Application>Microsoft Office PowerPoint</Application>
  <PresentationFormat>Widescreen</PresentationFormat>
  <Paragraphs>234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Calibri</vt:lpstr>
      <vt:lpstr>Century Gothic</vt:lpstr>
      <vt:lpstr>Comic Sans MS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Abudeif</dc:creator>
  <cp:lastModifiedBy>Ahmed Abudeif</cp:lastModifiedBy>
  <cp:revision>45</cp:revision>
  <dcterms:created xsi:type="dcterms:W3CDTF">2017-10-27T19:23:12Z</dcterms:created>
  <dcterms:modified xsi:type="dcterms:W3CDTF">2017-12-20T20:42:10Z</dcterms:modified>
</cp:coreProperties>
</file>